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80"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C56E-84F7-429A-9074-35190B382B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28F75C-A346-4C82-A859-8DD23BB87C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E065F4-0FA7-416E-AE21-C4DEC16D8C32}"/>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5" name="Footer Placeholder 4">
            <a:extLst>
              <a:ext uri="{FF2B5EF4-FFF2-40B4-BE49-F238E27FC236}">
                <a16:creationId xmlns:a16="http://schemas.microsoft.com/office/drawing/2014/main" id="{4D6530EA-4497-4DB5-BB0A-33C0F3BA0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EFC94-A157-4433-BD70-06A29091E79A}"/>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394838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8338F-86FA-4252-B34D-D537F2657C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B96BE0-F9EB-4296-B7F9-67961D085F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8430B1-F0C0-49C0-BB37-14450840C304}"/>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5" name="Footer Placeholder 4">
            <a:extLst>
              <a:ext uri="{FF2B5EF4-FFF2-40B4-BE49-F238E27FC236}">
                <a16:creationId xmlns:a16="http://schemas.microsoft.com/office/drawing/2014/main" id="{DE85D6D9-FEDF-4D1D-97B8-38C7C4FE4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33B2E-F7A6-4181-B27F-1B27F58B4E63}"/>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2790253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F7C78-B873-47E5-A5EE-5A657E14AD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71DFF7-4689-4B69-B42A-53363D707D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14EC8-4477-405C-8FA3-E40CE320FFF6}"/>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5" name="Footer Placeholder 4">
            <a:extLst>
              <a:ext uri="{FF2B5EF4-FFF2-40B4-BE49-F238E27FC236}">
                <a16:creationId xmlns:a16="http://schemas.microsoft.com/office/drawing/2014/main" id="{48AB7E3F-12BC-4627-BC97-1E18FE6824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9D5FC-2932-4E20-B8A2-7556E02C2881}"/>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3709098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F2AB-94C2-4C24-8CE8-A94CF1D6B9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AA58E-B47A-4456-834D-C64C870E9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DD6B7-A948-440F-8E9A-014AF1160BB1}"/>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5" name="Footer Placeholder 4">
            <a:extLst>
              <a:ext uri="{FF2B5EF4-FFF2-40B4-BE49-F238E27FC236}">
                <a16:creationId xmlns:a16="http://schemas.microsoft.com/office/drawing/2014/main" id="{F4B50A67-6397-4E00-89B6-CD212B22B2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AEE164-0ABE-4A6F-8579-291C22D023EE}"/>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122412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7C4E-6449-4F7A-84B5-7692394E57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CABE12-2658-4345-B678-4A3E92215D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30823B-BD1E-4484-B9C0-D77DD9A380EF}"/>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5" name="Footer Placeholder 4">
            <a:extLst>
              <a:ext uri="{FF2B5EF4-FFF2-40B4-BE49-F238E27FC236}">
                <a16:creationId xmlns:a16="http://schemas.microsoft.com/office/drawing/2014/main" id="{037420F9-303C-4810-BFDD-E2E668DC12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5980-47E8-4B04-9261-BA598FFFD476}"/>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226248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BC741-E5A7-4BD7-9FA3-B1B4EFD64D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BF367B-049A-4ADF-906C-B2BDB30492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01973B-16A8-4883-B236-B2B8D6A056D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CE60F3-5FBC-44AD-B285-36729955E382}"/>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6" name="Footer Placeholder 5">
            <a:extLst>
              <a:ext uri="{FF2B5EF4-FFF2-40B4-BE49-F238E27FC236}">
                <a16:creationId xmlns:a16="http://schemas.microsoft.com/office/drawing/2014/main" id="{7931DD69-29A9-4783-92DF-DF63116929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20E3F3-C39A-4A64-8717-704B6FD78353}"/>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293151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6F1F-7599-4885-953C-5D901CBF1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3A7CCA-A962-4B89-8BD8-AA38B46AD6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5F1316-5436-4AE6-9B3F-87E5A8DF13E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5C16CC-C5CD-45D8-BEC9-FB5E6282A9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43941E-B801-42F4-9791-55332B72DE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266CC9-05F8-4297-AA18-DF64AE03FF09}"/>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8" name="Footer Placeholder 7">
            <a:extLst>
              <a:ext uri="{FF2B5EF4-FFF2-40B4-BE49-F238E27FC236}">
                <a16:creationId xmlns:a16="http://schemas.microsoft.com/office/drawing/2014/main" id="{52446294-22F0-4FBB-A1A2-49954CEEED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EF4E24-7122-403C-995C-5DD5A246B449}"/>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85110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0A984-3F71-4B14-8C3A-35E62BBB4F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1CE08F-05F8-4BB1-BC6D-F1C0BE6FEB89}"/>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4" name="Footer Placeholder 3">
            <a:extLst>
              <a:ext uri="{FF2B5EF4-FFF2-40B4-BE49-F238E27FC236}">
                <a16:creationId xmlns:a16="http://schemas.microsoft.com/office/drawing/2014/main" id="{FB379DE5-0246-4A15-98F9-D51652AF2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C54283-AF36-4144-93AE-E35B8537272D}"/>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311659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3216D0-5D0F-40B8-979A-B3D3FD731CDF}"/>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3" name="Footer Placeholder 2">
            <a:extLst>
              <a:ext uri="{FF2B5EF4-FFF2-40B4-BE49-F238E27FC236}">
                <a16:creationId xmlns:a16="http://schemas.microsoft.com/office/drawing/2014/main" id="{D1561ECB-94C4-4D75-9293-CC534112C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94B72B-9D3C-4DA1-80A2-5EFA5DBBD45E}"/>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221792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CB98A-82BD-4A1F-94DA-25BAB4F71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6A76F6-6BAB-4BA7-9ACB-2AB55E04A3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72B288-86E7-48C0-8764-77A57E30D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8056DA-A375-4EDB-A66D-285C5D894B54}"/>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6" name="Footer Placeholder 5">
            <a:extLst>
              <a:ext uri="{FF2B5EF4-FFF2-40B4-BE49-F238E27FC236}">
                <a16:creationId xmlns:a16="http://schemas.microsoft.com/office/drawing/2014/main" id="{80F633BC-33CC-401E-808A-6FAE318D1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91B341-E483-4BF7-A6DF-F0D62C1DE2AC}"/>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61427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7137-8600-4B92-A1CD-AE937A636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C51BF-C393-4F44-BBA3-38A8924008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D66032-796C-4263-ACC8-E195235AE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7BD4CF-209F-4BA0-8A83-67661EAB400F}"/>
              </a:ext>
            </a:extLst>
          </p:cNvPr>
          <p:cNvSpPr>
            <a:spLocks noGrp="1"/>
          </p:cNvSpPr>
          <p:nvPr>
            <p:ph type="dt" sz="half" idx="10"/>
          </p:nvPr>
        </p:nvSpPr>
        <p:spPr/>
        <p:txBody>
          <a:bodyPr/>
          <a:lstStyle/>
          <a:p>
            <a:fld id="{7E999D94-8CEA-4308-B07A-CD249E83B933}" type="datetimeFigureOut">
              <a:rPr lang="en-US" smtClean="0"/>
              <a:t>7/24/2017</a:t>
            </a:fld>
            <a:endParaRPr lang="en-US"/>
          </a:p>
        </p:txBody>
      </p:sp>
      <p:sp>
        <p:nvSpPr>
          <p:cNvPr id="6" name="Footer Placeholder 5">
            <a:extLst>
              <a:ext uri="{FF2B5EF4-FFF2-40B4-BE49-F238E27FC236}">
                <a16:creationId xmlns:a16="http://schemas.microsoft.com/office/drawing/2014/main" id="{2A433F90-2F30-4255-9710-F5B2D69BF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471088-9481-4D2B-87B8-CB6D3BC18A62}"/>
              </a:ext>
            </a:extLst>
          </p:cNvPr>
          <p:cNvSpPr>
            <a:spLocks noGrp="1"/>
          </p:cNvSpPr>
          <p:nvPr>
            <p:ph type="sldNum" sz="quarter" idx="12"/>
          </p:nvPr>
        </p:nvSpPr>
        <p:spPr/>
        <p:txBody>
          <a:bodyPr/>
          <a:lstStyle/>
          <a:p>
            <a:fld id="{32757D08-26C7-4E02-9503-143C9553E4A6}" type="slidenum">
              <a:rPr lang="en-US" smtClean="0"/>
              <a:t>‹#›</a:t>
            </a:fld>
            <a:endParaRPr lang="en-US"/>
          </a:p>
        </p:txBody>
      </p:sp>
    </p:spTree>
    <p:extLst>
      <p:ext uri="{BB962C8B-B14F-4D97-AF65-F5344CB8AC3E}">
        <p14:creationId xmlns:p14="http://schemas.microsoft.com/office/powerpoint/2010/main" val="380946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700E5B-73A8-4C3B-B815-F9962215A1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248233-C806-46E3-967B-32D66A8DFE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A765CA-CBDB-4D34-B5D3-4767EDB541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99D94-8CEA-4308-B07A-CD249E83B933}" type="datetimeFigureOut">
              <a:rPr lang="en-US" smtClean="0"/>
              <a:t>7/24/2017</a:t>
            </a:fld>
            <a:endParaRPr lang="en-US"/>
          </a:p>
        </p:txBody>
      </p:sp>
      <p:sp>
        <p:nvSpPr>
          <p:cNvPr id="5" name="Footer Placeholder 4">
            <a:extLst>
              <a:ext uri="{FF2B5EF4-FFF2-40B4-BE49-F238E27FC236}">
                <a16:creationId xmlns:a16="http://schemas.microsoft.com/office/drawing/2014/main" id="{72724BE6-27C3-4A97-84D8-74B09877E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4F7494-768F-4F3A-87DF-01021639CE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57D08-26C7-4E02-9503-143C9553E4A6}" type="slidenum">
              <a:rPr lang="en-US" smtClean="0"/>
              <a:t>‹#›</a:t>
            </a:fld>
            <a:endParaRPr lang="en-US"/>
          </a:p>
        </p:txBody>
      </p:sp>
    </p:spTree>
    <p:extLst>
      <p:ext uri="{BB962C8B-B14F-4D97-AF65-F5344CB8AC3E}">
        <p14:creationId xmlns:p14="http://schemas.microsoft.com/office/powerpoint/2010/main" val="1975743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1BD849-C6D3-4896-85C4-FD8EA6061A68}"/>
              </a:ext>
            </a:extLst>
          </p:cNvPr>
          <p:cNvSpPr txBox="1"/>
          <p:nvPr/>
        </p:nvSpPr>
        <p:spPr>
          <a:xfrm>
            <a:off x="246694" y="0"/>
            <a:ext cx="11675165" cy="7325082"/>
          </a:xfrm>
          <a:prstGeom prst="rect">
            <a:avLst/>
          </a:prstGeom>
          <a:noFill/>
        </p:spPr>
        <p:txBody>
          <a:bodyPr wrap="square" rtlCol="0">
            <a:spAutoFit/>
          </a:bodyPr>
          <a:lstStyle/>
          <a:p>
            <a:r>
              <a:rPr lang="en-US" sz="2400" b="1" dirty="0">
                <a:solidFill>
                  <a:srgbClr val="002060"/>
                </a:solidFill>
              </a:rPr>
              <a:t>Rules:</a:t>
            </a:r>
          </a:p>
          <a:p>
            <a:r>
              <a:rPr lang="en-US" dirty="0"/>
              <a:t>Our classroom will follow the school-wide B.E.S.T. Rules and Matrix. </a:t>
            </a:r>
          </a:p>
          <a:p>
            <a:br>
              <a:rPr lang="en-US" dirty="0">
                <a:solidFill>
                  <a:schemeClr val="accent5">
                    <a:lumMod val="75000"/>
                  </a:schemeClr>
                </a:solidFill>
              </a:rPr>
            </a:br>
            <a:r>
              <a:rPr lang="en-US" sz="2400" dirty="0">
                <a:solidFill>
                  <a:srgbClr val="002060"/>
                </a:solidFill>
              </a:rPr>
              <a:t>B</a:t>
            </a:r>
            <a:r>
              <a:rPr lang="en-US" dirty="0"/>
              <a:t>--I will be kind to others.</a:t>
            </a:r>
            <a:br>
              <a:rPr lang="en-US" dirty="0"/>
            </a:br>
            <a:r>
              <a:rPr lang="en-US" sz="2400" dirty="0">
                <a:solidFill>
                  <a:srgbClr val="002060"/>
                </a:solidFill>
              </a:rPr>
              <a:t>E</a:t>
            </a:r>
            <a:r>
              <a:rPr lang="en-US" dirty="0"/>
              <a:t>--I will respect myself and others.</a:t>
            </a:r>
            <a:br>
              <a:rPr lang="en-US" dirty="0"/>
            </a:br>
            <a:r>
              <a:rPr lang="en-US" sz="2400" dirty="0">
                <a:solidFill>
                  <a:srgbClr val="002060"/>
                </a:solidFill>
              </a:rPr>
              <a:t>S</a:t>
            </a:r>
            <a:r>
              <a:rPr lang="en-US" dirty="0"/>
              <a:t>--I will practice safe behaviors and respect the safety of others.</a:t>
            </a:r>
            <a:br>
              <a:rPr lang="en-US" dirty="0"/>
            </a:br>
            <a:r>
              <a:rPr lang="en-US" sz="2400" dirty="0">
                <a:solidFill>
                  <a:srgbClr val="002060"/>
                </a:solidFill>
              </a:rPr>
              <a:t>T</a:t>
            </a:r>
            <a:r>
              <a:rPr lang="en-US" dirty="0"/>
              <a:t>--I will take care of my property and respect other's property.</a:t>
            </a:r>
          </a:p>
          <a:p>
            <a:endParaRPr lang="en-US" dirty="0"/>
          </a:p>
          <a:p>
            <a:r>
              <a:rPr lang="en-US" dirty="0"/>
              <a:t>We will use </a:t>
            </a:r>
            <a:r>
              <a:rPr lang="en-US" b="1" dirty="0">
                <a:solidFill>
                  <a:srgbClr val="0070C0"/>
                </a:solidFill>
              </a:rPr>
              <a:t>Class </a:t>
            </a:r>
            <a:r>
              <a:rPr lang="en-US" b="1" dirty="0" err="1">
                <a:solidFill>
                  <a:srgbClr val="0070C0"/>
                </a:solidFill>
              </a:rPr>
              <a:t>DoJo</a:t>
            </a:r>
            <a:r>
              <a:rPr lang="en-US" b="1" dirty="0">
                <a:solidFill>
                  <a:srgbClr val="0070C0"/>
                </a:solidFill>
              </a:rPr>
              <a:t> </a:t>
            </a:r>
            <a:r>
              <a:rPr lang="en-US" dirty="0"/>
              <a:t>as a behavior management tool in the classroom.  I will send a code for you to sign up.  Besides monitoring your child’s behavior, you will be able to see work samples, class photos, etc.  </a:t>
            </a:r>
          </a:p>
          <a:p>
            <a:endParaRPr lang="en-US" dirty="0"/>
          </a:p>
          <a:p>
            <a:r>
              <a:rPr lang="en-US" sz="2400" b="1" dirty="0">
                <a:solidFill>
                  <a:srgbClr val="7030A0"/>
                </a:solidFill>
              </a:rPr>
              <a:t>Helpful information about our classroom:</a:t>
            </a:r>
          </a:p>
          <a:p>
            <a:r>
              <a:rPr lang="en-US" b="1" dirty="0"/>
              <a:t>(Please check back throughout the year as this information may be updated from time to time </a:t>
            </a:r>
            <a:r>
              <a:rPr lang="en-US" b="1" dirty="0">
                <a:sym typeface="Wingdings" panose="05000000000000000000" pitchFamily="2" charset="2"/>
              </a:rPr>
              <a:t>)</a:t>
            </a:r>
          </a:p>
          <a:p>
            <a:endParaRPr lang="en-US" b="1" dirty="0">
              <a:sym typeface="Wingdings" panose="05000000000000000000" pitchFamily="2" charset="2"/>
            </a:endParaRPr>
          </a:p>
          <a:p>
            <a:r>
              <a:rPr lang="en-US" sz="2000" b="1" dirty="0">
                <a:solidFill>
                  <a:srgbClr val="00B050"/>
                </a:solidFill>
              </a:rPr>
              <a:t>Breakfast:  </a:t>
            </a:r>
          </a:p>
          <a:p>
            <a:r>
              <a:rPr lang="en-US" dirty="0"/>
              <a:t>Breakfast is served in our classrooms and students are very independent to serve themselves.  I will be sending home a letter at the beginning of the school year asking if your child will be buying breakfast on a daily basis, on occasion, or not allowed to buy without a note, any option is fine but we don’t want you to have any surprise charges on your child’s food account!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7362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95AF4-4184-488C-9C7B-7E0C96319991}"/>
              </a:ext>
            </a:extLst>
          </p:cNvPr>
          <p:cNvSpPr>
            <a:spLocks noGrp="1"/>
          </p:cNvSpPr>
          <p:nvPr>
            <p:ph type="title"/>
          </p:nvPr>
        </p:nvSpPr>
        <p:spPr>
          <a:xfrm>
            <a:off x="414130" y="484395"/>
            <a:ext cx="10515600" cy="2696127"/>
          </a:xfrm>
        </p:spPr>
        <p:txBody>
          <a:bodyPr>
            <a:normAutofit/>
          </a:bodyPr>
          <a:lstStyle/>
          <a:p>
            <a:br>
              <a:rPr lang="en-US" sz="1800" dirty="0">
                <a:latin typeface="+mn-lt"/>
              </a:rPr>
            </a:br>
            <a:br>
              <a:rPr lang="en-US" sz="1800" dirty="0">
                <a:latin typeface="+mn-lt"/>
              </a:rPr>
            </a:br>
            <a:br>
              <a:rPr lang="en-US" b="1" dirty="0"/>
            </a:br>
            <a:endParaRPr lang="en-US" sz="1800" dirty="0">
              <a:latin typeface="+mn-lt"/>
            </a:endParaRPr>
          </a:p>
        </p:txBody>
      </p:sp>
      <p:sp>
        <p:nvSpPr>
          <p:cNvPr id="4" name="TextBox 3">
            <a:extLst>
              <a:ext uri="{FF2B5EF4-FFF2-40B4-BE49-F238E27FC236}">
                <a16:creationId xmlns:a16="http://schemas.microsoft.com/office/drawing/2014/main" id="{82C70789-6959-4096-8C89-125DF5B62E7B}"/>
              </a:ext>
            </a:extLst>
          </p:cNvPr>
          <p:cNvSpPr txBox="1"/>
          <p:nvPr/>
        </p:nvSpPr>
        <p:spPr>
          <a:xfrm>
            <a:off x="241852" y="166343"/>
            <a:ext cx="11526079" cy="6463308"/>
          </a:xfrm>
          <a:prstGeom prst="rect">
            <a:avLst/>
          </a:prstGeom>
          <a:noFill/>
        </p:spPr>
        <p:txBody>
          <a:bodyPr wrap="square" rtlCol="0">
            <a:spAutoFit/>
          </a:bodyPr>
          <a:lstStyle/>
          <a:p>
            <a:r>
              <a:rPr lang="en-US" sz="2400" b="1" dirty="0">
                <a:solidFill>
                  <a:srgbClr val="FF0000"/>
                </a:solidFill>
              </a:rPr>
              <a:t>Lunch:</a:t>
            </a:r>
            <a:br>
              <a:rPr lang="en-US" b="1" dirty="0"/>
            </a:br>
            <a:r>
              <a:rPr lang="en-US" dirty="0"/>
              <a:t>Our lunch and recess is at _____________.  Students may choose to purchase a lunch using money or they can bring a sack lunch.  If you choose to send in lunch money please send it in a sealed envelope or baggie with your child's first and last name and the amount written on the front. </a:t>
            </a:r>
          </a:p>
          <a:p>
            <a:endParaRPr lang="en-US" dirty="0"/>
          </a:p>
          <a:p>
            <a:r>
              <a:rPr lang="en-US" sz="2400" b="1" dirty="0">
                <a:solidFill>
                  <a:schemeClr val="accent2"/>
                </a:solidFill>
              </a:rPr>
              <a:t>All students are encouraged to bring a water bottle (labeled) to school daily.</a:t>
            </a:r>
          </a:p>
          <a:p>
            <a:endParaRPr lang="en-US" sz="2400" b="1" dirty="0">
              <a:solidFill>
                <a:schemeClr val="accent2"/>
              </a:solidFill>
            </a:endParaRPr>
          </a:p>
          <a:p>
            <a:r>
              <a:rPr lang="en-US" sz="2400" b="1" dirty="0">
                <a:solidFill>
                  <a:srgbClr val="00B0F0"/>
                </a:solidFill>
              </a:rPr>
              <a:t>Snack:</a:t>
            </a:r>
            <a:br>
              <a:rPr lang="en-US" b="1" dirty="0"/>
            </a:br>
            <a:r>
              <a:rPr lang="en-US" dirty="0"/>
              <a:t>We will have a daily time allotted for students to eat a snack.  Each student should bring a small, healthy snack to school everyday.  Ideas are fruit, veggies, crackers, cheese, pretzels, etc.  We do not have a supply of napkins, spoons, etc. so please provide these for your child if needed!   </a:t>
            </a:r>
            <a:br>
              <a:rPr lang="en-US" dirty="0"/>
            </a:br>
            <a:r>
              <a:rPr lang="en-US" dirty="0"/>
              <a:t>*****</a:t>
            </a:r>
            <a:r>
              <a:rPr lang="en-US" b="1" dirty="0"/>
              <a:t>Please note that students should not bring soda pop for snack or lunch, per school rules*****</a:t>
            </a:r>
          </a:p>
          <a:p>
            <a:endParaRPr lang="en-US" b="1" dirty="0"/>
          </a:p>
          <a:p>
            <a:r>
              <a:rPr lang="en-US" sz="2400" b="1" dirty="0">
                <a:solidFill>
                  <a:schemeClr val="accent4">
                    <a:lumMod val="75000"/>
                  </a:schemeClr>
                </a:solidFill>
              </a:rPr>
              <a:t>Birthday Celebrations:</a:t>
            </a:r>
          </a:p>
          <a:p>
            <a:r>
              <a:rPr lang="en-US" b="1" dirty="0"/>
              <a:t>When your child’s birthday is approaching, please contact me if you would like to bring in a special birthday treat for the class to help your child celebrate.  Your child may also have show and tell on their special day, as well.</a:t>
            </a:r>
          </a:p>
          <a:p>
            <a:endParaRPr lang="en-US" b="1" dirty="0"/>
          </a:p>
          <a:p>
            <a:r>
              <a:rPr lang="en-US" sz="2400" b="1" dirty="0">
                <a:solidFill>
                  <a:schemeClr val="tx2">
                    <a:lumMod val="75000"/>
                  </a:schemeClr>
                </a:solidFill>
              </a:rPr>
              <a:t>Specials</a:t>
            </a:r>
            <a:br>
              <a:rPr lang="en-US" b="1" dirty="0"/>
            </a:br>
            <a:r>
              <a:rPr lang="en-US" dirty="0"/>
              <a:t>We have four different special area classes.  They are: Art, Computers, Music, and P.E.  For P.E., students will need to wear appropriate clothing and have gym shoes with them.  The special area rotations are as follows: Computers, Music, Art, P.E.</a:t>
            </a:r>
            <a:endParaRPr lang="en-US" b="1" dirty="0"/>
          </a:p>
          <a:p>
            <a:endParaRPr lang="en-US" dirty="0"/>
          </a:p>
        </p:txBody>
      </p:sp>
    </p:spTree>
    <p:extLst>
      <p:ext uri="{BB962C8B-B14F-4D97-AF65-F5344CB8AC3E}">
        <p14:creationId xmlns:p14="http://schemas.microsoft.com/office/powerpoint/2010/main" val="5101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823728-87A3-492A-B9A8-26476323F623}"/>
              </a:ext>
            </a:extLst>
          </p:cNvPr>
          <p:cNvSpPr txBox="1"/>
          <p:nvPr/>
        </p:nvSpPr>
        <p:spPr>
          <a:xfrm>
            <a:off x="142461" y="0"/>
            <a:ext cx="10575235" cy="6617196"/>
          </a:xfrm>
          <a:prstGeom prst="rect">
            <a:avLst/>
          </a:prstGeom>
          <a:noFill/>
        </p:spPr>
        <p:txBody>
          <a:bodyPr wrap="square" rtlCol="0">
            <a:spAutoFit/>
          </a:bodyPr>
          <a:lstStyle/>
          <a:p>
            <a:r>
              <a:rPr lang="en-US" sz="2400" b="1" dirty="0">
                <a:solidFill>
                  <a:schemeClr val="accent4"/>
                </a:solidFill>
              </a:rPr>
              <a:t>Correspondence: </a:t>
            </a:r>
          </a:p>
          <a:p>
            <a:r>
              <a:rPr lang="en-US" sz="1600" dirty="0"/>
              <a:t>At the beginning of each month, I will send home a calendar with upcoming important dates, reminders, birthdays, show and tell Friday schedule(more about this later), volunteer schedules( will discuss more at a later date), etc.  I will also send home a monthly newsletter highlighting what we are working on in class that month.  I will be using email, Class Dojo (or a similar app) mainly, to correspond with you throughout the month.  If you do not have access to a computer or smart phone, please let me know so that I can be sure to get paper correspondence to you when needed </a:t>
            </a:r>
            <a:r>
              <a:rPr lang="en-US" sz="1600" dirty="0">
                <a:sym typeface="Wingdings" panose="05000000000000000000" pitchFamily="2" charset="2"/>
              </a:rPr>
              <a:t>.  Also, I will be putting together a home/school folder for your child in which lunch money, important papers, homework, notes, etc. can be sent to and from.  I will give more detailed information about this at a later date.</a:t>
            </a:r>
          </a:p>
          <a:p>
            <a:endParaRPr lang="en-US" sz="2000" dirty="0">
              <a:sym typeface="Wingdings" panose="05000000000000000000" pitchFamily="2" charset="2"/>
            </a:endParaRPr>
          </a:p>
          <a:p>
            <a:r>
              <a:rPr lang="en-US" sz="2400" b="1" dirty="0">
                <a:solidFill>
                  <a:schemeClr val="accent6"/>
                </a:solidFill>
                <a:sym typeface="Wingdings" panose="05000000000000000000" pitchFamily="2" charset="2"/>
              </a:rPr>
              <a:t>Show and Tell Fridays:  </a:t>
            </a:r>
          </a:p>
          <a:p>
            <a:r>
              <a:rPr lang="en-US" dirty="0">
                <a:sym typeface="Wingdings" panose="05000000000000000000" pitchFamily="2" charset="2"/>
              </a:rPr>
              <a:t>Each Friday, five students will be given the opportunity to show and tell about a small item from home.  The monthly calendar will let you know what day(s) your child is scheduled to bring in their special item.  Please be sure that you monitor what your child brings in for their special days as no pretend weapons or violent natured toys are allowed.  Also, be sure your child’s item is not to fragile or expensive to bring in and share with others .  Please remind your child that these items must stay in their locker until the appropriate sharing time each day. </a:t>
            </a:r>
          </a:p>
          <a:p>
            <a:endParaRPr lang="en-US" sz="1600" dirty="0">
              <a:sym typeface="Wingdings" panose="05000000000000000000" pitchFamily="2" charset="2"/>
            </a:endParaRPr>
          </a:p>
          <a:p>
            <a:r>
              <a:rPr lang="en-US" sz="2400" b="1" dirty="0">
                <a:solidFill>
                  <a:srgbClr val="FF0066"/>
                </a:solidFill>
              </a:rPr>
              <a:t>Book Orders:  </a:t>
            </a:r>
            <a:r>
              <a:rPr lang="en-US" dirty="0"/>
              <a:t>We will be using Scholastic to order books this year. </a:t>
            </a:r>
          </a:p>
          <a:p>
            <a:endParaRPr lang="en-US" sz="2400" b="1" dirty="0">
              <a:solidFill>
                <a:srgbClr val="000099"/>
              </a:solidFill>
            </a:endParaRPr>
          </a:p>
          <a:p>
            <a:r>
              <a:rPr lang="en-US" sz="2400" b="1" dirty="0">
                <a:solidFill>
                  <a:srgbClr val="000099"/>
                </a:solidFill>
              </a:rPr>
              <a:t>Transportation:</a:t>
            </a:r>
            <a:br>
              <a:rPr lang="en-US" b="1" dirty="0"/>
            </a:br>
            <a:r>
              <a:rPr lang="en-US" sz="1600" dirty="0"/>
              <a:t>If your child will be leaving school in a way other than his/her regular form of transportation, please contact me via email, a note, a phone call, etc.  This note will remind your child of the change in plans as well as provide us with the necessary information.  If the change will be a regular change (e.g. every Wednesday) only one note needs to be sent.</a:t>
            </a:r>
            <a:endParaRPr lang="en-US" dirty="0"/>
          </a:p>
        </p:txBody>
      </p:sp>
    </p:spTree>
    <p:extLst>
      <p:ext uri="{BB962C8B-B14F-4D97-AF65-F5344CB8AC3E}">
        <p14:creationId xmlns:p14="http://schemas.microsoft.com/office/powerpoint/2010/main" val="946815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326</Words>
  <Application>Microsoft Office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6</cp:revision>
  <dcterms:created xsi:type="dcterms:W3CDTF">2017-07-18T23:11:18Z</dcterms:created>
  <dcterms:modified xsi:type="dcterms:W3CDTF">2017-07-25T01:08:13Z</dcterms:modified>
</cp:coreProperties>
</file>